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307" r:id="rId3"/>
    <p:sldId id="309" r:id="rId4"/>
    <p:sldId id="310" r:id="rId5"/>
    <p:sldId id="311" r:id="rId6"/>
    <p:sldId id="314" r:id="rId7"/>
    <p:sldId id="296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entury Gothic" panose="020B0502020202020204" pitchFamily="34" charset="0"/>
      <p:regular r:id="rId15"/>
      <p:bold r:id="rId16"/>
      <p:italic r:id="rId17"/>
      <p:boldItalic r:id="rId18"/>
    </p:embeddedFont>
    <p:embeddedFont>
      <p:font typeface="微软雅黑" panose="020B0503020204020204" pitchFamily="34" charset="-122"/>
      <p:regular r:id="rId19"/>
      <p:bold r:id="rId20"/>
    </p:embeddedFont>
  </p:embeddedFont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>
          <p15:clr>
            <a:srgbClr val="A4A3A4"/>
          </p15:clr>
        </p15:guide>
        <p15:guide id="2" pos="28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76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44546A"/>
    <a:srgbClr val="000000"/>
    <a:srgbClr val="708180"/>
    <a:srgbClr val="003E3E"/>
    <a:srgbClr val="F8F8F8"/>
    <a:srgbClr val="292929"/>
    <a:srgbClr val="060706"/>
    <a:srgbClr val="E6EEEE"/>
    <a:srgbClr val="1B21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86257" autoAdjust="0"/>
  </p:normalViewPr>
  <p:slideViewPr>
    <p:cSldViewPr snapToGrid="0" snapToObjects="1">
      <p:cViewPr varScale="1">
        <p:scale>
          <a:sx n="86" d="100"/>
          <a:sy n="86" d="100"/>
        </p:scale>
        <p:origin x="1354" y="77"/>
      </p:cViewPr>
      <p:guideLst>
        <p:guide orient="horz" pos="2157"/>
        <p:guide pos="28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8" d="100"/>
          <a:sy n="68" d="100"/>
        </p:scale>
        <p:origin x="-2856" y="-108"/>
      </p:cViewPr>
      <p:guideLst>
        <p:guide orient="horz" pos="2876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3A024-FEF4-4BF6-90A2-F282CA153775}" type="datetimeFigureOut">
              <a:rPr lang="zh-CN" altLang="en-US" smtClean="0"/>
              <a:t>2019/3/25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D1962-F7D2-46CE-A837-07B94B0A7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898BA-A784-43AC-A2D3-581D005406F3}" type="datetimeFigureOut">
              <a:rPr lang="zh-CN" altLang="en-US" smtClean="0"/>
              <a:t>2019/3/25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FF25CE-97F7-4CE5-9418-97DBD13F90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F25CE-97F7-4CE5-9418-97DBD13F90C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F25CE-97F7-4CE5-9418-97DBD13F90C8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已经安装了中文期刊手机助手的小伙伴，请将手机接入任意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wifi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将自动提示更新升级。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F25CE-97F7-4CE5-9418-97DBD13F90C8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　如果你是第一次使用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中文期刊手机助手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，需要进行账号（手机号）权限认证。有两种认证方式：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F25CE-97F7-4CE5-9418-97DBD13F90C8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有小伙伴会说，手机上查看学术论文多不方便啊！屏幕又小，文件有大，关键还不能“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ctrl+c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，要是能在家里的电脑上查阅、下载就好了。怎么办？别急！大招后面还有杀招！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方法：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PC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上打开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中文期刊服务平台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》http://qikan.cqvip.com/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，点击“登陆”，弹出登录框，选择扫码登陆；打开你已经获得了权限认证的中文期刊手机助手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，扫描登陆二维码，即可完成对此台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PC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的反向授权，你就可以跳出校园网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限制在个人电脑上使用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中文期刊服务平台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了。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F25CE-97F7-4CE5-9418-97DBD13F90C8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最后，欢迎各位同学关注维普的订阅号--维普信使。添加名称或者扫二维码都是可以的。系统会定期推送一些大家感兴趣的话题，也会提供详细的有关系统的功能使用讲解。最后，我们还会通过微信举办各种大赛，奖品十分丰厚，只要参与都有机会获得礼品，希望同学们能经常关注我们的订阅号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F25CE-97F7-4CE5-9418-97DBD13F90C8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rgbClr val="E6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7081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rgbClr val="1B21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rgbClr val="1A56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solidFill>
          <a:srgbClr val="3F89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solidFill>
          <a:srgbClr val="40D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E:\工作网盘\维普\市场部\PPT2016\图片1.jpg"/>
          <p:cNvPicPr>
            <a:picLocks noChangeAspect="1" noChangeArrowheads="1"/>
          </p:cNvPicPr>
          <p:nvPr userDrawn="1"/>
        </p:nvPicPr>
        <p:blipFill>
          <a:blip r:embed="rId11"/>
          <a:srcRect l="7147" r="1785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工作网盘\工作杂\Office模版\IOS9 STYLE [TEMPLATE]\背景图\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>
            <a:off x="0" y="5021456"/>
            <a:ext cx="9144000" cy="18365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4"/>
          <p:cNvSpPr txBox="1"/>
          <p:nvPr/>
        </p:nvSpPr>
        <p:spPr>
          <a:xfrm>
            <a:off x="365760" y="682730"/>
            <a:ext cx="8302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F8F9FA"/>
                </a:solidFill>
                <a:latin typeface="思源黑体 CN Medium" pitchFamily="34" charset="-122"/>
                <a:ea typeface="思源黑体 CN Medium" pitchFamily="34" charset="-122"/>
              </a:rPr>
              <a:t>中文期刊服务平台移动</a:t>
            </a:r>
            <a:r>
              <a:rPr lang="en-US" altLang="zh-CN" sz="2800" dirty="0">
                <a:solidFill>
                  <a:srgbClr val="F8F9FA"/>
                </a:solidFill>
                <a:latin typeface="思源黑体 CN Medium" pitchFamily="34" charset="-122"/>
                <a:ea typeface="思源黑体 CN Medium" pitchFamily="34" charset="-122"/>
              </a:rPr>
              <a:t>APP</a:t>
            </a:r>
            <a:r>
              <a:rPr lang="zh-CN" altLang="en-US" sz="2800" dirty="0">
                <a:solidFill>
                  <a:srgbClr val="F8F9FA"/>
                </a:solidFill>
                <a:latin typeface="思源黑体 CN Medium" pitchFamily="34" charset="-122"/>
                <a:ea typeface="思源黑体 CN Medium" pitchFamily="34" charset="-122"/>
              </a:rPr>
              <a:t>授权使用说明</a:t>
            </a:r>
          </a:p>
        </p:txBody>
      </p:sp>
      <p:sp>
        <p:nvSpPr>
          <p:cNvPr id="11" name="文本框 3"/>
          <p:cNvSpPr txBox="1"/>
          <p:nvPr/>
        </p:nvSpPr>
        <p:spPr>
          <a:xfrm>
            <a:off x="3478795" y="6125936"/>
            <a:ext cx="354430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300" dirty="0">
                <a:solidFill>
                  <a:srgbClr val="003E3E"/>
                </a:solidFill>
                <a:latin typeface="思源黑体 CN Medium" pitchFamily="34" charset="-122"/>
                <a:ea typeface="思源黑体 CN Medium" pitchFamily="34" charset="-122"/>
              </a:rPr>
              <a:t>重庆维普资讯有限公司</a:t>
            </a:r>
          </a:p>
        </p:txBody>
      </p:sp>
      <p:pic>
        <p:nvPicPr>
          <p:cNvPr id="14" name="Picture 2" descr="E:\工作网盘\维普\VIPLOGO副本.png"/>
          <p:cNvPicPr>
            <a:picLocks noChangeAspect="1" noChangeArrowheads="1"/>
          </p:cNvPicPr>
          <p:nvPr/>
        </p:nvPicPr>
        <p:blipFill>
          <a:blip r:embed="rId4" cstate="print">
            <a:lum bright="10000" contrast="-10000"/>
          </a:blip>
          <a:srcRect/>
          <a:stretch>
            <a:fillRect/>
          </a:stretch>
        </p:blipFill>
        <p:spPr bwMode="auto">
          <a:xfrm>
            <a:off x="2694527" y="6138992"/>
            <a:ext cx="733468" cy="420164"/>
          </a:xfrm>
          <a:prstGeom prst="rect">
            <a:avLst/>
          </a:prstGeom>
          <a:noFill/>
          <a:effectLst>
            <a:innerShdw blurRad="88900" dist="38100" dir="16980000">
              <a:prstClr val="black">
                <a:alpha val="67000"/>
              </a:prstClr>
            </a:innerShdw>
          </a:effectLst>
        </p:spPr>
      </p:pic>
      <p:sp>
        <p:nvSpPr>
          <p:cNvPr id="15" name="圆角矩形 14"/>
          <p:cNvSpPr/>
          <p:nvPr/>
        </p:nvSpPr>
        <p:spPr>
          <a:xfrm>
            <a:off x="2274208" y="6125936"/>
            <a:ext cx="4571092" cy="446276"/>
          </a:xfrm>
          <a:prstGeom prst="roundRect">
            <a:avLst/>
          </a:prstGeom>
          <a:noFill/>
          <a:ln w="127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2" descr="E:\工作网盘\维普\市场部\中刊7.0手机助手-二维码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25800" y="1458369"/>
            <a:ext cx="2882900" cy="2882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矩形 12"/>
          <p:cNvSpPr/>
          <p:nvPr/>
        </p:nvSpPr>
        <p:spPr>
          <a:xfrm>
            <a:off x="3556337" y="465212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b="1" dirty="0">
                <a:solidFill>
                  <a:srgbClr val="1B2135"/>
                </a:solidFill>
                <a:latin typeface="微软雅黑" panose="020B0503020204020204" charset="-122"/>
                <a:cs typeface="微软雅黑" panose="020B0503020204020204" charset="-122"/>
              </a:rPr>
              <a:t>中文期刊手机助手</a:t>
            </a:r>
            <a:endParaRPr lang="zh-CN" altLang="en-US" dirty="0"/>
          </a:p>
        </p:txBody>
      </p:sp>
    </p:spTree>
  </p:cSld>
  <p:clrMapOvr>
    <a:masterClrMapping/>
  </p:clrMapOvr>
  <p:transition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2916" y="373424"/>
            <a:ext cx="495676" cy="474005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300" b="1" dirty="0">
                <a:solidFill>
                  <a:srgbClr val="1B2135"/>
                </a:solidFill>
                <a:latin typeface="Calibri" panose="020F0502020204030204"/>
                <a:ea typeface="宋体" panose="02010600030101010101" pitchFamily="2" charset="-122"/>
              </a:rPr>
              <a:t>3</a:t>
            </a:r>
            <a:endParaRPr kumimoji="1" lang="zh-CN" altLang="en-US" sz="2300" b="1" dirty="0">
              <a:solidFill>
                <a:srgbClr val="1B2135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文本框 4"/>
          <p:cNvSpPr txBox="1"/>
          <p:nvPr/>
        </p:nvSpPr>
        <p:spPr>
          <a:xfrm>
            <a:off x="899742" y="406781"/>
            <a:ext cx="3831724" cy="4072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2000" b="1" dirty="0">
                <a:solidFill>
                  <a:srgbClr val="1B2135"/>
                </a:solidFill>
                <a:latin typeface="微软雅黑" panose="020B0503020204020204" charset="-122"/>
                <a:cs typeface="微软雅黑" panose="020B0503020204020204" charset="-122"/>
              </a:rPr>
              <a:t>移动应用：中文期刊手机助手</a:t>
            </a:r>
          </a:p>
        </p:txBody>
      </p:sp>
      <p:sp>
        <p:nvSpPr>
          <p:cNvPr id="13" name="矩形 12"/>
          <p:cNvSpPr/>
          <p:nvPr/>
        </p:nvSpPr>
        <p:spPr>
          <a:xfrm>
            <a:off x="1205643" y="3094074"/>
            <a:ext cx="36727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通过“中文期刊手机助手”，可以实现无时间、无地域限制地查阅、下载中文期刊服务平台的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6600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余万篇文献。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5401340" y="1344392"/>
            <a:ext cx="2240507" cy="4540149"/>
            <a:chOff x="5708223" y="1966258"/>
            <a:chExt cx="1933624" cy="3918283"/>
          </a:xfrm>
        </p:grpSpPr>
        <p:pic>
          <p:nvPicPr>
            <p:cNvPr id="1026" name="Picture 2" descr="E:\工作网盘\维普\市场部\设计\2016道具\公图DM 资料（02-22修改）\截图\image035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08223" y="1966258"/>
              <a:ext cx="1933624" cy="3918283"/>
            </a:xfrm>
            <a:prstGeom prst="rect">
              <a:avLst/>
            </a:prstGeom>
            <a:noFill/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9255" y="2395095"/>
              <a:ext cx="1703683" cy="255552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811"/>
            <a:stretch>
              <a:fillRect/>
            </a:stretch>
          </p:blipFill>
          <p:spPr>
            <a:xfrm>
              <a:off x="5819255" y="4674394"/>
              <a:ext cx="1703683" cy="75056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  <a:headEnd/>
              <a:tailEnd/>
            </a:ln>
            <a:effectLst/>
          </p:spPr>
        </p:pic>
      </p:grpSp>
      <p:sp>
        <p:nvSpPr>
          <p:cNvPr id="10" name="矩形 9"/>
          <p:cNvSpPr/>
          <p:nvPr/>
        </p:nvSpPr>
        <p:spPr>
          <a:xfrm>
            <a:off x="1216793" y="2553222"/>
            <a:ext cx="314255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500" dirty="0">
                <a:solidFill>
                  <a:srgbClr val="44546A"/>
                </a:solidFill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移动客户端</a:t>
            </a:r>
          </a:p>
        </p:txBody>
      </p:sp>
    </p:spTree>
  </p:cSld>
  <p:clrMapOvr>
    <a:masterClrMapping/>
  </p:clrMapOvr>
  <p:transition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2916" y="373424"/>
            <a:ext cx="495676" cy="474005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300" b="1" dirty="0">
                <a:solidFill>
                  <a:srgbClr val="1B2135"/>
                </a:solidFill>
                <a:latin typeface="Calibri" panose="020F0502020204030204"/>
                <a:ea typeface="宋体" panose="02010600030101010101" pitchFamily="2" charset="-122"/>
              </a:rPr>
              <a:t>3</a:t>
            </a:r>
            <a:endParaRPr kumimoji="1" lang="zh-CN" altLang="en-US" sz="2300" b="1" dirty="0">
              <a:solidFill>
                <a:srgbClr val="1B2135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" name="文本框 4"/>
          <p:cNvSpPr txBox="1"/>
          <p:nvPr/>
        </p:nvSpPr>
        <p:spPr>
          <a:xfrm>
            <a:off x="899742" y="406781"/>
            <a:ext cx="3831724" cy="4072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2000" b="1" dirty="0">
                <a:solidFill>
                  <a:srgbClr val="1B2135"/>
                </a:solidFill>
                <a:latin typeface="微软雅黑" panose="020B0503020204020204" charset="-122"/>
                <a:cs typeface="微软雅黑" panose="020B0503020204020204" charset="-122"/>
              </a:rPr>
              <a:t>移动应用：中文期刊手机助手</a:t>
            </a:r>
          </a:p>
        </p:txBody>
      </p:sp>
      <p:sp>
        <p:nvSpPr>
          <p:cNvPr id="5" name="矩形 4"/>
          <p:cNvSpPr/>
          <p:nvPr/>
        </p:nvSpPr>
        <p:spPr>
          <a:xfrm>
            <a:off x="1112393" y="1780178"/>
            <a:ext cx="7621406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Step1</a:t>
            </a:r>
            <a:r>
              <a:rPr lang="zh-CN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：</a:t>
            </a:r>
            <a:r>
              <a:rPr lang="en-US" altLang="zh-CN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APP</a:t>
            </a:r>
            <a:r>
              <a:rPr lang="zh-CN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下载</a:t>
            </a:r>
            <a:endParaRPr lang="en-US" altLang="zh-CN" sz="1600" b="1" dirty="0">
              <a:solidFill>
                <a:prstClr val="black">
                  <a:lumMod val="75000"/>
                  <a:lumOff val="25000"/>
                </a:prstClr>
              </a:solidFill>
              <a:latin typeface="思源黑体 CN Medium" pitchFamily="34" charset="-122"/>
              <a:ea typeface="思源黑体 CN Medium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方式一：登陆中文期刊服务平台（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qikan.cqvip.com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），选择“下载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APP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”。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思源黑体 CN Medium" pitchFamily="34" charset="-122"/>
              <a:ea typeface="思源黑体 CN Medium" pitchFamily="34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12393" y="5412947"/>
            <a:ext cx="71491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方式二：在各主流手机应用市场，如：百度应用、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91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助手、安卓或苹果商店中进行搜索下载。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思源黑体 CN Medium" pitchFamily="34" charset="-122"/>
              <a:ea typeface="思源黑体 CN Medium" pitchFamily="34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12393" y="1303124"/>
            <a:ext cx="314255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500" dirty="0">
                <a:solidFill>
                  <a:srgbClr val="44546A"/>
                </a:solidFill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使用流程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0CCAFDD-47A0-40DE-95D5-CF86F8114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592" y="2611175"/>
            <a:ext cx="7083556" cy="26875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2916" y="373424"/>
            <a:ext cx="495676" cy="474005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300" b="1" dirty="0">
                <a:solidFill>
                  <a:srgbClr val="1B2135"/>
                </a:solidFill>
                <a:latin typeface="Calibri" panose="020F0502020204030204"/>
                <a:ea typeface="宋体" panose="02010600030101010101" pitchFamily="2" charset="-122"/>
              </a:rPr>
              <a:t>3</a:t>
            </a:r>
            <a:endParaRPr kumimoji="1" lang="zh-CN" altLang="en-US" sz="2300" b="1" dirty="0">
              <a:solidFill>
                <a:srgbClr val="1B2135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4"/>
          <p:cNvSpPr txBox="1"/>
          <p:nvPr/>
        </p:nvSpPr>
        <p:spPr>
          <a:xfrm>
            <a:off x="899742" y="406781"/>
            <a:ext cx="3831724" cy="4072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2000" b="1" dirty="0">
                <a:solidFill>
                  <a:srgbClr val="1B2135"/>
                </a:solidFill>
                <a:latin typeface="微软雅黑" panose="020B0503020204020204" charset="-122"/>
                <a:cs typeface="微软雅黑" panose="020B0503020204020204" charset="-122"/>
              </a:rPr>
              <a:t>移动应用：中文期刊手机助手</a:t>
            </a:r>
          </a:p>
        </p:txBody>
      </p:sp>
      <p:sp>
        <p:nvSpPr>
          <p:cNvPr id="4" name="矩形 3"/>
          <p:cNvSpPr/>
          <p:nvPr/>
        </p:nvSpPr>
        <p:spPr>
          <a:xfrm>
            <a:off x="899742" y="1013921"/>
            <a:ext cx="76214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Step2</a:t>
            </a:r>
            <a:r>
              <a:rPr lang="zh-CN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：注册登录</a:t>
            </a:r>
            <a:endParaRPr lang="en-US" altLang="zh-CN" sz="1600" b="1" dirty="0">
              <a:solidFill>
                <a:prstClr val="black">
                  <a:lumMod val="75000"/>
                  <a:lumOff val="25000"/>
                </a:prstClr>
              </a:solidFill>
              <a:latin typeface="思源黑体 CN Medium" pitchFamily="34" charset="-122"/>
              <a:ea typeface="思源黑体 CN Medium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下载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APP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后，打开客户端，点击客户端左上角的     （如下图左），然后输入手机号码，获取验证码后，完成手机号注册。 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思源黑体 CN Medium" pitchFamily="34" charset="-122"/>
              <a:ea typeface="思源黑体 CN Medium" pitchFamily="34" charset="-122"/>
              <a:cs typeface="Arial" panose="020B0604020202020204" pitchFamily="34" charset="0"/>
            </a:endParaRPr>
          </a:p>
        </p:txBody>
      </p:sp>
      <p:pic>
        <p:nvPicPr>
          <p:cNvPr id="2052" name="Picture 4" descr="https://mmbiz.qlogo.cn/mmbiz/V7fQMicYZKq1iaT7BcrWiaQBMpibYT8FjWgYIZ44hrYs5ndrG1YHBBVtiaLaKWjicPWEibzvicBrtnxTTgjvUq6hhrXDDw/0?wx_fmt=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599" y="1495478"/>
            <a:ext cx="314325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E:\工作网盘\维普\市场部\设计\2016道具\公图DM 资料（02-22修改）\截图\app 首页与侧滑页面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3248" y="2472667"/>
            <a:ext cx="3941989" cy="3891295"/>
          </a:xfrm>
          <a:prstGeom prst="rect">
            <a:avLst/>
          </a:prstGeom>
          <a:noFill/>
        </p:spPr>
      </p:pic>
      <p:pic>
        <p:nvPicPr>
          <p:cNvPr id="8" name="Picture 2" descr="https://mmbiz.qlogo.cn/mmbiz/V7fQMicYZKq0icfLgfMTjRgQjrib01TezCO2UW1IyKSY3NgAJYVu8PSziab3jQy7x8m7lglf2PD2jmJO4QmQyYIHwA/0?wx_fmt=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" t="4415" r="50147" b="12050"/>
          <a:stretch>
            <a:fillRect/>
          </a:stretch>
        </p:blipFill>
        <p:spPr bwMode="auto">
          <a:xfrm>
            <a:off x="2643645" y="2940709"/>
            <a:ext cx="1670483" cy="251698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2643645" y="5410200"/>
            <a:ext cx="1670483" cy="4786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50" name="Picture 2" descr="https://mmbiz.qlogo.cn/mmbiz/V7fQMicYZKq0icfLgfMTjRgQjrib01TezCO2UW1IyKSY3NgAJYVu8PSziab3jQy7x8m7lglf2PD2jmJO4QmQyYIHwA/0?wx_fmt=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68" t="4126" b="7908"/>
          <a:stretch>
            <a:fillRect/>
          </a:stretch>
        </p:blipFill>
        <p:spPr bwMode="auto">
          <a:xfrm>
            <a:off x="4663740" y="2940709"/>
            <a:ext cx="1674832" cy="262427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4660469" y="5517356"/>
            <a:ext cx="1670483" cy="371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01292" y="1475586"/>
            <a:ext cx="741875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rgbClr val="333333"/>
                </a:solidFill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1.  IP</a:t>
            </a:r>
            <a:r>
              <a:rPr lang="zh-CN" altLang="en-US" sz="1400" b="1" dirty="0">
                <a:solidFill>
                  <a:srgbClr val="333333"/>
                </a:solidFill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认证</a:t>
            </a:r>
            <a:endParaRPr lang="en-US" altLang="zh-CN" sz="1400" b="1" dirty="0">
              <a:solidFill>
                <a:srgbClr val="333333"/>
              </a:solidFill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如果你的手机处于连接图书馆（校园网）</a:t>
            </a:r>
            <a:r>
              <a:rPr lang="en-US" altLang="zh-CN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Wifi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的状态，并且你所在的学校已经开通了中文期刊服务平台，你的账号（即手机号）登陆后就能自动获得权限认证，无需其他操作就能直接使用中文期刊手机助手进行文献阅读、下载。</a:t>
            </a:r>
            <a:endParaRPr lang="en-US" altLang="zh-CN" sz="1400" dirty="0">
              <a:solidFill>
                <a:prstClr val="black">
                  <a:lumMod val="75000"/>
                  <a:lumOff val="25000"/>
                </a:prstClr>
              </a:solidFill>
              <a:latin typeface="思源黑体 CN Medium" pitchFamily="34" charset="-122"/>
              <a:ea typeface="思源黑体 CN Medium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rgbClr val="333333"/>
                </a:solidFill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2.  </a:t>
            </a:r>
            <a:r>
              <a:rPr lang="zh-CN" altLang="en-US" sz="1400" b="1" dirty="0">
                <a:solidFill>
                  <a:srgbClr val="333333"/>
                </a:solidFill>
                <a:latin typeface="思源黑体 CN Bold" pitchFamily="34" charset="-122"/>
                <a:ea typeface="思源黑体 CN Bold" pitchFamily="34" charset="-122"/>
                <a:cs typeface="Arial" panose="020B0604020202020204" pitchFamily="34" charset="0"/>
              </a:rPr>
              <a:t>页平台二维码验证</a:t>
            </a:r>
            <a:endParaRPr lang="en-US" altLang="zh-CN" sz="1400" b="1" dirty="0">
              <a:solidFill>
                <a:srgbClr val="333333"/>
              </a:solidFill>
              <a:latin typeface="思源黑体 CN Bold" pitchFamily="34" charset="-122"/>
              <a:ea typeface="思源黑体 CN Bold" pitchFamily="34" charset="-122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如果你未连接图书馆（校园网）</a:t>
            </a:r>
            <a:r>
              <a:rPr lang="en-US" altLang="zh-CN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Wifi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，在所在的学校你可以通过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PC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端登陆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qikan.cqvip.com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（校园网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IP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范围内），在页面的已经开通了中文期刊服务平台右上角找到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为手机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APP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授权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】</a:t>
            </a: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，打开二维码，使用中文期刊手机助手扫描此二维码，即可完成对该手机账号的权限认证。</a:t>
            </a:r>
            <a:endParaRPr lang="en-US" altLang="zh-CN" sz="1400" dirty="0">
              <a:solidFill>
                <a:prstClr val="black">
                  <a:lumMod val="75000"/>
                  <a:lumOff val="25000"/>
                </a:prstClr>
              </a:solidFill>
              <a:latin typeface="思源黑体 CN Medium" pitchFamily="34" charset="-122"/>
              <a:ea typeface="思源黑体 CN Medium" pitchFamily="34" charset="-122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altLang="zh-CN" sz="1400" dirty="0">
              <a:solidFill>
                <a:prstClr val="black">
                  <a:lumMod val="75000"/>
                  <a:lumOff val="25000"/>
                </a:prstClr>
              </a:solidFill>
              <a:latin typeface="思源黑体 CN Medium" pitchFamily="34" charset="-122"/>
              <a:ea typeface="思源黑体 CN Medium" pitchFamily="34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2916" y="373424"/>
            <a:ext cx="495676" cy="474005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300" b="1" dirty="0">
                <a:solidFill>
                  <a:srgbClr val="1B2135"/>
                </a:solidFill>
                <a:latin typeface="Calibri" panose="020F0502020204030204"/>
                <a:ea typeface="宋体" panose="02010600030101010101" pitchFamily="2" charset="-122"/>
              </a:rPr>
              <a:t>3</a:t>
            </a:r>
            <a:endParaRPr kumimoji="1" lang="zh-CN" altLang="en-US" sz="2300" b="1" dirty="0">
              <a:solidFill>
                <a:srgbClr val="1B2135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4"/>
          <p:cNvSpPr txBox="1"/>
          <p:nvPr/>
        </p:nvSpPr>
        <p:spPr>
          <a:xfrm>
            <a:off x="899742" y="406781"/>
            <a:ext cx="3831724" cy="4072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2000" b="1" dirty="0">
                <a:solidFill>
                  <a:srgbClr val="1B2135"/>
                </a:solidFill>
                <a:latin typeface="微软雅黑" panose="020B0503020204020204" charset="-122"/>
                <a:cs typeface="微软雅黑" panose="020B0503020204020204" charset="-122"/>
              </a:rPr>
              <a:t>移动应用：中文期刊手机助手</a:t>
            </a:r>
          </a:p>
        </p:txBody>
      </p:sp>
      <p:sp>
        <p:nvSpPr>
          <p:cNvPr id="4" name="矩形 3"/>
          <p:cNvSpPr/>
          <p:nvPr/>
        </p:nvSpPr>
        <p:spPr>
          <a:xfrm>
            <a:off x="899742" y="1013921"/>
            <a:ext cx="34055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Step3</a:t>
            </a:r>
            <a:r>
              <a:rPr lang="zh-CN" alt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Medium" pitchFamily="34" charset="-122"/>
                <a:ea typeface="思源黑体 CN Medium" pitchFamily="34" charset="-122"/>
                <a:cs typeface="Arial" panose="020B0604020202020204" pitchFamily="34" charset="0"/>
              </a:rPr>
              <a:t>：账号权限认证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思源黑体 CN Medium" pitchFamily="34" charset="-122"/>
              <a:ea typeface="思源黑体 CN Medium" pitchFamily="34" charset="-122"/>
              <a:cs typeface="Arial" panose="020B0604020202020204" pitchFamily="34" charset="0"/>
            </a:endParaRPr>
          </a:p>
        </p:txBody>
      </p:sp>
      <p:pic>
        <p:nvPicPr>
          <p:cNvPr id="3076" name="Picture 4" descr="https://mmbiz.qlogo.cn/mmbiz/V7fQMicYZKq0icfLgfMTjRgQjrib01TezCOjqQyII4clWiaNibibmJZ1lhLTP13dYvNAxIZwP0k8sia8O0K1Myd3JqHnQ/0?wx_fmt=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8"/>
          <a:stretch>
            <a:fillRect/>
          </a:stretch>
        </p:blipFill>
        <p:spPr bwMode="auto">
          <a:xfrm>
            <a:off x="6563661" y="4387779"/>
            <a:ext cx="1932639" cy="152718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1394AAB-0AA0-4D7D-B35E-E693D2491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949" y="4387778"/>
            <a:ext cx="5739712" cy="24702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2916" y="373424"/>
            <a:ext cx="495676" cy="474005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300" b="1" dirty="0">
                <a:solidFill>
                  <a:srgbClr val="1B2135"/>
                </a:solidFill>
                <a:latin typeface="Calibri" panose="020F0502020204030204"/>
                <a:ea typeface="宋体" panose="02010600030101010101" pitchFamily="2" charset="-122"/>
              </a:rPr>
              <a:t>3</a:t>
            </a:r>
            <a:endParaRPr kumimoji="1" lang="zh-CN" altLang="en-US" sz="2300" b="1" dirty="0">
              <a:solidFill>
                <a:srgbClr val="1B2135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3" name="文本框 4"/>
          <p:cNvSpPr txBox="1"/>
          <p:nvPr/>
        </p:nvSpPr>
        <p:spPr>
          <a:xfrm>
            <a:off x="899742" y="406781"/>
            <a:ext cx="3831724" cy="4072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zh-CN" altLang="en-US" sz="2000" b="1" dirty="0">
                <a:solidFill>
                  <a:srgbClr val="1B2135"/>
                </a:solidFill>
                <a:latin typeface="微软雅黑" panose="020B0503020204020204" charset="-122"/>
                <a:cs typeface="微软雅黑" panose="020B0503020204020204" charset="-122"/>
              </a:rPr>
              <a:t>移动应用：中文期刊手机助手</a:t>
            </a:r>
          </a:p>
        </p:txBody>
      </p:sp>
      <p:sp>
        <p:nvSpPr>
          <p:cNvPr id="4" name="矩形 3"/>
          <p:cNvSpPr/>
          <p:nvPr/>
        </p:nvSpPr>
        <p:spPr>
          <a:xfrm>
            <a:off x="844011" y="847430"/>
            <a:ext cx="76214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+mn-ea"/>
              </a:rPr>
              <a:t>当你依次完成了</a:t>
            </a:r>
            <a:r>
              <a:rPr lang="zh-CN" altLang="en-US" sz="1600" b="1" dirty="0">
                <a:solidFill>
                  <a:srgbClr val="333333"/>
                </a:solidFill>
                <a:latin typeface="+mn-ea"/>
              </a:rPr>
              <a:t>①下载</a:t>
            </a:r>
            <a:r>
              <a:rPr lang="en-US" altLang="zh-CN" sz="1600" b="1" dirty="0">
                <a:solidFill>
                  <a:srgbClr val="333333"/>
                </a:solidFill>
                <a:latin typeface="+mn-ea"/>
              </a:rPr>
              <a:t>APP——②</a:t>
            </a:r>
            <a:r>
              <a:rPr lang="zh-CN" altLang="en-US" sz="1600" b="1" dirty="0">
                <a:solidFill>
                  <a:srgbClr val="333333"/>
                </a:solidFill>
                <a:latin typeface="+mn-ea"/>
              </a:rPr>
              <a:t>手机号注册</a:t>
            </a:r>
            <a:r>
              <a:rPr lang="en-US" altLang="zh-CN" sz="1600" b="1" dirty="0">
                <a:solidFill>
                  <a:srgbClr val="333333"/>
                </a:solidFill>
                <a:latin typeface="+mn-ea"/>
              </a:rPr>
              <a:t>——③</a:t>
            </a:r>
            <a:r>
              <a:rPr lang="zh-CN" altLang="en-US" sz="1600" b="1" dirty="0">
                <a:solidFill>
                  <a:srgbClr val="333333"/>
                </a:solidFill>
                <a:latin typeface="+mn-ea"/>
              </a:rPr>
              <a:t>账号权限认证</a:t>
            </a:r>
            <a:r>
              <a:rPr lang="zh-CN" altLang="en-US" sz="1600" dirty="0">
                <a:solidFill>
                  <a:srgbClr val="333333"/>
                </a:solidFill>
                <a:latin typeface="+mn-ea"/>
              </a:rPr>
              <a:t>，即可免费使用中文期刊服务平台（小提示：使用周期为</a:t>
            </a:r>
            <a:r>
              <a:rPr lang="en-US" altLang="zh-CN" sz="1600" dirty="0">
                <a:solidFill>
                  <a:srgbClr val="333333"/>
                </a:solidFill>
                <a:latin typeface="+mn-ea"/>
              </a:rPr>
              <a:t>6</a:t>
            </a:r>
            <a:r>
              <a:rPr lang="zh-CN" altLang="en-US" sz="1600" dirty="0">
                <a:solidFill>
                  <a:srgbClr val="333333"/>
                </a:solidFill>
                <a:latin typeface="+mn-ea"/>
              </a:rPr>
              <a:t>个月，超过</a:t>
            </a:r>
            <a:r>
              <a:rPr lang="en-US" altLang="zh-CN" sz="1600" dirty="0">
                <a:solidFill>
                  <a:srgbClr val="333333"/>
                </a:solidFill>
                <a:latin typeface="+mn-ea"/>
              </a:rPr>
              <a:t>6</a:t>
            </a:r>
            <a:r>
              <a:rPr lang="zh-CN" altLang="en-US" sz="1600" dirty="0">
                <a:solidFill>
                  <a:srgbClr val="333333"/>
                </a:solidFill>
                <a:latin typeface="+mn-ea"/>
              </a:rPr>
              <a:t>个月请按照以上流程重新注册认证）。</a:t>
            </a:r>
            <a:r>
              <a:rPr lang="en-US" altLang="zh-CN" sz="1600" dirty="0">
                <a:solidFill>
                  <a:srgbClr val="333333"/>
                </a:solidFill>
                <a:latin typeface="+mn-ea"/>
              </a:rPr>
              <a:t>14000</a:t>
            </a:r>
            <a:r>
              <a:rPr lang="zh-CN" altLang="en-US" sz="1600" dirty="0">
                <a:solidFill>
                  <a:srgbClr val="333333"/>
                </a:solidFill>
                <a:latin typeface="+mn-ea"/>
              </a:rPr>
              <a:t>多种期刊、</a:t>
            </a:r>
            <a:r>
              <a:rPr lang="en-US" altLang="zh-CN" sz="1600" dirty="0">
                <a:solidFill>
                  <a:srgbClr val="333333"/>
                </a:solidFill>
                <a:latin typeface="+mn-ea"/>
              </a:rPr>
              <a:t>6600</a:t>
            </a:r>
            <a:r>
              <a:rPr lang="zh-CN" altLang="en-US" sz="1600" dirty="0">
                <a:solidFill>
                  <a:srgbClr val="333333"/>
                </a:solidFill>
                <a:latin typeface="+mn-ea"/>
              </a:rPr>
              <a:t>余万篇论文，你想要的都能一览无余！</a:t>
            </a:r>
            <a:endParaRPr lang="en-US" altLang="zh-CN" sz="1600" dirty="0">
              <a:solidFill>
                <a:srgbClr val="333333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77047" y="5054600"/>
            <a:ext cx="73088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b="1" dirty="0">
                <a:solidFill>
                  <a:srgbClr val="333333"/>
                </a:solidFill>
                <a:latin typeface="+mn-ea"/>
              </a:rPr>
              <a:t>使用已经获得权限认证的中文期刊手机助手</a:t>
            </a:r>
            <a:r>
              <a:rPr lang="en-US" altLang="zh-CN" sz="1600" b="1" dirty="0">
                <a:solidFill>
                  <a:srgbClr val="333333"/>
                </a:solidFill>
                <a:latin typeface="+mn-ea"/>
              </a:rPr>
              <a:t>APP</a:t>
            </a:r>
            <a:r>
              <a:rPr lang="zh-CN" altLang="en-US" sz="1600" b="1" dirty="0">
                <a:solidFill>
                  <a:srgbClr val="333333"/>
                </a:solidFill>
                <a:latin typeface="+mn-ea"/>
              </a:rPr>
              <a:t>，还可以反向授权任一校园网外</a:t>
            </a:r>
            <a:r>
              <a:rPr lang="en-US" altLang="zh-CN" sz="1600" b="1" dirty="0">
                <a:solidFill>
                  <a:srgbClr val="333333"/>
                </a:solidFill>
                <a:latin typeface="+mn-ea"/>
              </a:rPr>
              <a:t>PC</a:t>
            </a:r>
            <a:r>
              <a:rPr lang="zh-CN" altLang="en-US" sz="1600" b="1" dirty="0">
                <a:solidFill>
                  <a:srgbClr val="333333"/>
                </a:solidFill>
                <a:latin typeface="+mn-ea"/>
              </a:rPr>
              <a:t>设备：</a:t>
            </a:r>
            <a:r>
              <a:rPr lang="en-US" altLang="zh-CN" sz="1600" b="1" dirty="0">
                <a:solidFill>
                  <a:srgbClr val="333333"/>
                </a:solidFill>
                <a:latin typeface="+mn-ea"/>
              </a:rPr>
              <a:t>PC</a:t>
            </a:r>
            <a:r>
              <a:rPr lang="zh-CN" altLang="en-US" sz="1600" b="1" dirty="0">
                <a:solidFill>
                  <a:srgbClr val="333333"/>
                </a:solidFill>
                <a:latin typeface="+mn-ea"/>
              </a:rPr>
              <a:t>端打开</a:t>
            </a:r>
            <a:r>
              <a:rPr lang="en-US" altLang="zh-CN" sz="1600" b="1" dirty="0">
                <a:solidFill>
                  <a:srgbClr val="333333"/>
                </a:solidFill>
                <a:latin typeface="+mn-ea"/>
              </a:rPr>
              <a:t>qikan.cqvip.com,</a:t>
            </a:r>
            <a:r>
              <a:rPr lang="zh-CN" altLang="en-US" sz="1600" b="1" dirty="0">
                <a:solidFill>
                  <a:srgbClr val="333333"/>
                </a:solidFill>
                <a:latin typeface="+mn-ea"/>
              </a:rPr>
              <a:t>点击“用户登录”</a:t>
            </a:r>
            <a:r>
              <a:rPr lang="en-US" altLang="zh-CN" sz="1600" b="1" dirty="0">
                <a:solidFill>
                  <a:srgbClr val="333333"/>
                </a:solidFill>
                <a:latin typeface="+mn-ea"/>
              </a:rPr>
              <a:t>—</a:t>
            </a:r>
            <a:r>
              <a:rPr lang="zh-CN" altLang="en-US" sz="1600" b="1" dirty="0">
                <a:solidFill>
                  <a:srgbClr val="333333"/>
                </a:solidFill>
                <a:latin typeface="+mn-ea"/>
              </a:rPr>
              <a:t>“扫码登录”，通过已授权成功的手机打开</a:t>
            </a:r>
            <a:r>
              <a:rPr lang="en-US" altLang="zh-CN" sz="1600" b="1" dirty="0">
                <a:solidFill>
                  <a:srgbClr val="333333"/>
                </a:solidFill>
                <a:latin typeface="+mn-ea"/>
              </a:rPr>
              <a:t>app</a:t>
            </a:r>
            <a:r>
              <a:rPr lang="zh-CN" altLang="en-US" sz="1600" b="1" dirty="0">
                <a:solidFill>
                  <a:srgbClr val="333333"/>
                </a:solidFill>
                <a:latin typeface="+mn-ea"/>
              </a:rPr>
              <a:t>扫码即授权成功，使其具备中文期刊服务平台的使用权限。</a:t>
            </a:r>
            <a:endParaRPr lang="en-US" altLang="zh-CN" sz="1600" b="1" dirty="0">
              <a:solidFill>
                <a:srgbClr val="333333"/>
              </a:solidFill>
              <a:latin typeface="+mn-ea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4FEFB05-1D7E-4319-9B48-1F9EF7AAD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041" y="2047759"/>
            <a:ext cx="6525918" cy="300684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E:\工作网盘\工作杂\Office模版\IOS9 STYLE [TEMPLATE]\图片\Office-furniture.jpg"/>
          <p:cNvPicPr>
            <a:picLocks noChangeAspect="1" noChangeArrowheads="1"/>
          </p:cNvPicPr>
          <p:nvPr/>
        </p:nvPicPr>
        <p:blipFill>
          <a:blip r:embed="rId3"/>
          <a:srcRect l="15088" r="9990"/>
          <a:stretch>
            <a:fillRect/>
          </a:stretch>
        </p:blipFill>
        <p:spPr bwMode="auto">
          <a:xfrm>
            <a:off x="0" y="-9589"/>
            <a:ext cx="9144000" cy="6867589"/>
          </a:xfrm>
          <a:prstGeom prst="rect">
            <a:avLst/>
          </a:prstGeom>
          <a:noFill/>
        </p:spPr>
      </p:pic>
      <p:sp>
        <p:nvSpPr>
          <p:cNvPr id="30" name="矩形 29"/>
          <p:cNvSpPr/>
          <p:nvPr/>
        </p:nvSpPr>
        <p:spPr>
          <a:xfrm>
            <a:off x="0" y="-93671"/>
            <a:ext cx="9144000" cy="6867588"/>
          </a:xfrm>
          <a:prstGeom prst="rect">
            <a:avLst/>
          </a:prstGeom>
          <a:solidFill>
            <a:srgbClr val="276C9B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菱形 12"/>
          <p:cNvSpPr/>
          <p:nvPr/>
        </p:nvSpPr>
        <p:spPr>
          <a:xfrm rot="18900000">
            <a:off x="-162129" y="1002460"/>
            <a:ext cx="4442461" cy="4442461"/>
          </a:xfrm>
          <a:prstGeom prst="diamond">
            <a:avLst/>
          </a:prstGeom>
          <a:solidFill>
            <a:srgbClr val="FFFFFF">
              <a:alpha val="10196"/>
            </a:srgbClr>
          </a:solidFill>
          <a:ln w="6350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9" name="组合 98"/>
          <p:cNvGrpSpPr/>
          <p:nvPr/>
        </p:nvGrpSpPr>
        <p:grpSpPr>
          <a:xfrm>
            <a:off x="5277529" y="2958158"/>
            <a:ext cx="3778864" cy="458468"/>
            <a:chOff x="4903518" y="3146240"/>
            <a:chExt cx="3778864" cy="458468"/>
          </a:xfrm>
        </p:grpSpPr>
        <p:sp>
          <p:nvSpPr>
            <p:cNvPr id="24" name="文本框 3"/>
            <p:cNvSpPr txBox="1"/>
            <p:nvPr/>
          </p:nvSpPr>
          <p:spPr>
            <a:xfrm>
              <a:off x="5138077" y="3158432"/>
              <a:ext cx="3544305" cy="446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300" dirty="0">
                  <a:solidFill>
                    <a:schemeClr val="bg1"/>
                  </a:solidFill>
                  <a:latin typeface="思源黑体 CN Medium" pitchFamily="34" charset="-122"/>
                  <a:ea typeface="思源黑体 CN Medium" pitchFamily="34" charset="-122"/>
                </a:rPr>
                <a:t>重庆维普资讯有限公司</a:t>
              </a: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4903518" y="3146240"/>
              <a:ext cx="3552295" cy="446276"/>
            </a:xfrm>
            <a:prstGeom prst="roundRect">
              <a:avLst/>
            </a:prstGeom>
            <a:solidFill>
              <a:srgbClr val="F8F8F8">
                <a:alpha val="12157"/>
              </a:srgbClr>
            </a:solidFill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D79EF3E3-001D-49C3-B46F-4B8E909E4F9B}"/>
              </a:ext>
            </a:extLst>
          </p:cNvPr>
          <p:cNvSpPr/>
          <p:nvPr/>
        </p:nvSpPr>
        <p:spPr>
          <a:xfrm>
            <a:off x="4707102" y="4897383"/>
            <a:ext cx="3570208" cy="10064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</a:pPr>
            <a:r>
              <a:rPr kumimoji="1" lang="zh-CN" altLang="en-US" sz="6600" b="1" dirty="0">
                <a:solidFill>
                  <a:schemeClr val="bg1"/>
                </a:solidFill>
              </a:rPr>
              <a:t>感谢聆听</a:t>
            </a:r>
          </a:p>
        </p:txBody>
      </p:sp>
      <p:sp>
        <p:nvSpPr>
          <p:cNvPr id="10" name="菱形 16">
            <a:extLst>
              <a:ext uri="{FF2B5EF4-FFF2-40B4-BE49-F238E27FC236}">
                <a16:creationId xmlns:a16="http://schemas.microsoft.com/office/drawing/2014/main" id="{1751E336-6B69-4158-881A-D95BECBB0D1F}"/>
              </a:ext>
            </a:extLst>
          </p:cNvPr>
          <p:cNvSpPr/>
          <p:nvPr/>
        </p:nvSpPr>
        <p:spPr>
          <a:xfrm rot="18900000">
            <a:off x="3977837" y="1609748"/>
            <a:ext cx="1061525" cy="1061525"/>
          </a:xfrm>
          <a:prstGeom prst="diamond">
            <a:avLst/>
          </a:prstGeom>
          <a:solidFill>
            <a:schemeClr val="accent1">
              <a:alpha val="20000"/>
            </a:schemeClr>
          </a:solidFill>
          <a:ln w="6350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7">
            <a:extLst>
              <a:ext uri="{FF2B5EF4-FFF2-40B4-BE49-F238E27FC236}">
                <a16:creationId xmlns:a16="http://schemas.microsoft.com/office/drawing/2014/main" id="{5BD6C112-DF40-4777-A9C8-CB91472FDC2A}"/>
              </a:ext>
            </a:extLst>
          </p:cNvPr>
          <p:cNvSpPr/>
          <p:nvPr/>
        </p:nvSpPr>
        <p:spPr>
          <a:xfrm rot="18900000">
            <a:off x="3838540" y="2519601"/>
            <a:ext cx="2157474" cy="2157474"/>
          </a:xfrm>
          <a:prstGeom prst="diamond">
            <a:avLst/>
          </a:prstGeom>
          <a:solidFill>
            <a:schemeClr val="accent1">
              <a:alpha val="10196"/>
            </a:schemeClr>
          </a:solidFill>
          <a:ln w="6350">
            <a:solidFill>
              <a:schemeClr val="tx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22">
            <a:extLst>
              <a:ext uri="{FF2B5EF4-FFF2-40B4-BE49-F238E27FC236}">
                <a16:creationId xmlns:a16="http://schemas.microsoft.com/office/drawing/2014/main" id="{4D1D65DA-BA9C-4CB8-8178-B3C65392A889}"/>
              </a:ext>
            </a:extLst>
          </p:cNvPr>
          <p:cNvGrpSpPr/>
          <p:nvPr/>
        </p:nvGrpSpPr>
        <p:grpSpPr>
          <a:xfrm>
            <a:off x="4197109" y="1904959"/>
            <a:ext cx="4911813" cy="1450340"/>
            <a:chOff x="3880029" y="1800697"/>
            <a:chExt cx="4911813" cy="1450340"/>
          </a:xfrm>
        </p:grpSpPr>
        <p:sp>
          <p:nvSpPr>
            <p:cNvPr id="14" name="文本框 49">
              <a:extLst>
                <a:ext uri="{FF2B5EF4-FFF2-40B4-BE49-F238E27FC236}">
                  <a16:creationId xmlns:a16="http://schemas.microsoft.com/office/drawing/2014/main" id="{E6379460-C6CB-413C-8722-B59E83EBCAD9}"/>
                </a:ext>
              </a:extLst>
            </p:cNvPr>
            <p:cNvSpPr txBox="1"/>
            <p:nvPr/>
          </p:nvSpPr>
          <p:spPr>
            <a:xfrm>
              <a:off x="3880029" y="1800697"/>
              <a:ext cx="1800313" cy="1450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0" dirty="0">
                  <a:solidFill>
                    <a:srgbClr val="F8F9FA"/>
                  </a:solidFill>
                  <a:latin typeface="方正兰亭纤黑简体" panose="03000509000000000000" pitchFamily="65" charset="-122"/>
                  <a:ea typeface="方正兰亭纤黑简体" panose="03000509000000000000" pitchFamily="65" charset="-122"/>
                </a:rPr>
                <a:t>“</a:t>
              </a:r>
              <a:endParaRPr lang="zh-CN" altLang="en-US" sz="8000" dirty="0">
                <a:solidFill>
                  <a:srgbClr val="F8F9FA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</a:endParaRPr>
            </a:p>
          </p:txBody>
        </p:sp>
        <p:sp>
          <p:nvSpPr>
            <p:cNvPr id="15" name="文本框 51">
              <a:extLst>
                <a:ext uri="{FF2B5EF4-FFF2-40B4-BE49-F238E27FC236}">
                  <a16:creationId xmlns:a16="http://schemas.microsoft.com/office/drawing/2014/main" id="{09D56EB8-65F1-4E28-8A6D-A77D31FB6D5D}"/>
                </a:ext>
              </a:extLst>
            </p:cNvPr>
            <p:cNvSpPr txBox="1"/>
            <p:nvPr/>
          </p:nvSpPr>
          <p:spPr>
            <a:xfrm>
              <a:off x="4960449" y="1927335"/>
              <a:ext cx="3831393" cy="489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技术服务热线：</a:t>
              </a:r>
              <a:r>
                <a:rPr lang="en-US" altLang="zh-CN" sz="2400" dirty="0">
                  <a:solidFill>
                    <a:schemeClr val="bg1"/>
                  </a:solidFill>
                  <a:latin typeface="思源黑体 CN Normal" pitchFamily="34" charset="-122"/>
                  <a:ea typeface="思源黑体 CN Normal" pitchFamily="34" charset="-122"/>
                </a:rPr>
                <a:t>400-638-5550</a:t>
              </a:r>
            </a:p>
          </p:txBody>
        </p:sp>
        <p:sp>
          <p:nvSpPr>
            <p:cNvPr id="16" name="矩形 25">
              <a:extLst>
                <a:ext uri="{FF2B5EF4-FFF2-40B4-BE49-F238E27FC236}">
                  <a16:creationId xmlns:a16="http://schemas.microsoft.com/office/drawing/2014/main" id="{2370B25B-582C-4582-A613-787605613261}"/>
                </a:ext>
              </a:extLst>
            </p:cNvPr>
            <p:cNvSpPr/>
            <p:nvPr/>
          </p:nvSpPr>
          <p:spPr>
            <a:xfrm>
              <a:off x="6440597" y="2437800"/>
              <a:ext cx="105417" cy="10284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8" name="矩形 26">
              <a:extLst>
                <a:ext uri="{FF2B5EF4-FFF2-40B4-BE49-F238E27FC236}">
                  <a16:creationId xmlns:a16="http://schemas.microsoft.com/office/drawing/2014/main" id="{91C9849E-7BDD-4AFC-B7F5-6FA8DA61130D}"/>
                </a:ext>
              </a:extLst>
            </p:cNvPr>
            <p:cNvSpPr/>
            <p:nvPr/>
          </p:nvSpPr>
          <p:spPr>
            <a:xfrm>
              <a:off x="6647401" y="2437800"/>
              <a:ext cx="105417" cy="10284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19" name="矩形 27">
              <a:extLst>
                <a:ext uri="{FF2B5EF4-FFF2-40B4-BE49-F238E27FC236}">
                  <a16:creationId xmlns:a16="http://schemas.microsoft.com/office/drawing/2014/main" id="{379C069B-E2AE-4DAE-9FF5-E80E0BCAF385}"/>
                </a:ext>
              </a:extLst>
            </p:cNvPr>
            <p:cNvSpPr/>
            <p:nvPr/>
          </p:nvSpPr>
          <p:spPr>
            <a:xfrm>
              <a:off x="6849748" y="2437800"/>
              <a:ext cx="105417" cy="10284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0" name="矩形 28">
              <a:extLst>
                <a:ext uri="{FF2B5EF4-FFF2-40B4-BE49-F238E27FC236}">
                  <a16:creationId xmlns:a16="http://schemas.microsoft.com/office/drawing/2014/main" id="{98A07B07-FBED-45A4-BCE8-1DED96B86ECF}"/>
                </a:ext>
              </a:extLst>
            </p:cNvPr>
            <p:cNvSpPr/>
            <p:nvPr/>
          </p:nvSpPr>
          <p:spPr>
            <a:xfrm>
              <a:off x="7052095" y="2437800"/>
              <a:ext cx="105417" cy="10284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1" name="矩形 29">
              <a:extLst>
                <a:ext uri="{FF2B5EF4-FFF2-40B4-BE49-F238E27FC236}">
                  <a16:creationId xmlns:a16="http://schemas.microsoft.com/office/drawing/2014/main" id="{B4E0F0C8-41F6-4F37-A599-99EF8B99237D}"/>
                </a:ext>
              </a:extLst>
            </p:cNvPr>
            <p:cNvSpPr/>
            <p:nvPr/>
          </p:nvSpPr>
          <p:spPr>
            <a:xfrm>
              <a:off x="7258899" y="2437800"/>
              <a:ext cx="105417" cy="10284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2" name="矩形 30">
              <a:extLst>
                <a:ext uri="{FF2B5EF4-FFF2-40B4-BE49-F238E27FC236}">
                  <a16:creationId xmlns:a16="http://schemas.microsoft.com/office/drawing/2014/main" id="{3C767128-0DE9-493E-B2F5-C8DFE9EB0812}"/>
                </a:ext>
              </a:extLst>
            </p:cNvPr>
            <p:cNvSpPr/>
            <p:nvPr/>
          </p:nvSpPr>
          <p:spPr>
            <a:xfrm>
              <a:off x="7461246" y="2437800"/>
              <a:ext cx="105417" cy="10284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3" name="矩形 31">
              <a:extLst>
                <a:ext uri="{FF2B5EF4-FFF2-40B4-BE49-F238E27FC236}">
                  <a16:creationId xmlns:a16="http://schemas.microsoft.com/office/drawing/2014/main" id="{B53A2D8C-D11C-4F3E-B7B2-69B282553B24}"/>
                </a:ext>
              </a:extLst>
            </p:cNvPr>
            <p:cNvSpPr/>
            <p:nvPr/>
          </p:nvSpPr>
          <p:spPr>
            <a:xfrm>
              <a:off x="7656736" y="2437800"/>
              <a:ext cx="105417" cy="10284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5" name="矩形 32">
              <a:extLst>
                <a:ext uri="{FF2B5EF4-FFF2-40B4-BE49-F238E27FC236}">
                  <a16:creationId xmlns:a16="http://schemas.microsoft.com/office/drawing/2014/main" id="{4D29BFC5-9A5B-490E-9B22-C9446AF15FA3}"/>
                </a:ext>
              </a:extLst>
            </p:cNvPr>
            <p:cNvSpPr/>
            <p:nvPr/>
          </p:nvSpPr>
          <p:spPr>
            <a:xfrm>
              <a:off x="7863540" y="2437800"/>
              <a:ext cx="105417" cy="102849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7" name="矩形 33">
              <a:extLst>
                <a:ext uri="{FF2B5EF4-FFF2-40B4-BE49-F238E27FC236}">
                  <a16:creationId xmlns:a16="http://schemas.microsoft.com/office/drawing/2014/main" id="{FB65E75E-A871-4DD4-9329-91C0317A2C59}"/>
                </a:ext>
              </a:extLst>
            </p:cNvPr>
            <p:cNvSpPr/>
            <p:nvPr/>
          </p:nvSpPr>
          <p:spPr>
            <a:xfrm>
              <a:off x="8065887" y="2437800"/>
              <a:ext cx="105417" cy="102849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28" name="矩形 34">
              <a:extLst>
                <a:ext uri="{FF2B5EF4-FFF2-40B4-BE49-F238E27FC236}">
                  <a16:creationId xmlns:a16="http://schemas.microsoft.com/office/drawing/2014/main" id="{DB5850B6-0DC2-4A2A-8AA2-FD8532E46DEF}"/>
                </a:ext>
              </a:extLst>
            </p:cNvPr>
            <p:cNvSpPr/>
            <p:nvPr/>
          </p:nvSpPr>
          <p:spPr>
            <a:xfrm>
              <a:off x="8268234" y="2437800"/>
              <a:ext cx="105417" cy="102849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</p:grpSp>
      <p:pic>
        <p:nvPicPr>
          <p:cNvPr id="31" name="Picture 2" descr="E:\工作网盘\维普\市场部\中刊7.0手机助手-二维码.jpg">
            <a:extLst>
              <a:ext uri="{FF2B5EF4-FFF2-40B4-BE49-F238E27FC236}">
                <a16:creationId xmlns:a16="http://schemas.microsoft.com/office/drawing/2014/main" id="{44F18EE2-E442-4E06-A93C-1D0275C5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409" y="1782240"/>
            <a:ext cx="2861714" cy="2882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2" name="文本框 44">
            <a:extLst>
              <a:ext uri="{FF2B5EF4-FFF2-40B4-BE49-F238E27FC236}">
                <a16:creationId xmlns:a16="http://schemas.microsoft.com/office/drawing/2014/main" id="{5F21C405-A311-405D-AD1F-A521EE08E294}"/>
              </a:ext>
            </a:extLst>
          </p:cNvPr>
          <p:cNvSpPr txBox="1"/>
          <p:nvPr/>
        </p:nvSpPr>
        <p:spPr>
          <a:xfrm>
            <a:off x="496775" y="519793"/>
            <a:ext cx="4600490" cy="554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联系我们</a:t>
            </a:r>
          </a:p>
        </p:txBody>
      </p:sp>
      <p:sp>
        <p:nvSpPr>
          <p:cNvPr id="33" name="矩形 14">
            <a:extLst>
              <a:ext uri="{FF2B5EF4-FFF2-40B4-BE49-F238E27FC236}">
                <a16:creationId xmlns:a16="http://schemas.microsoft.com/office/drawing/2014/main" id="{CC90BC8F-DDBC-4540-9E32-7D2908FCC3A1}"/>
              </a:ext>
            </a:extLst>
          </p:cNvPr>
          <p:cNvSpPr/>
          <p:nvPr/>
        </p:nvSpPr>
        <p:spPr>
          <a:xfrm>
            <a:off x="637488" y="1116991"/>
            <a:ext cx="87122" cy="84999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4" name="矩形 14">
            <a:extLst>
              <a:ext uri="{FF2B5EF4-FFF2-40B4-BE49-F238E27FC236}">
                <a16:creationId xmlns:a16="http://schemas.microsoft.com/office/drawing/2014/main" id="{D11DA01D-D6C6-4C5D-9538-C095E3856233}"/>
              </a:ext>
            </a:extLst>
          </p:cNvPr>
          <p:cNvSpPr/>
          <p:nvPr/>
        </p:nvSpPr>
        <p:spPr>
          <a:xfrm>
            <a:off x="900245" y="1116984"/>
            <a:ext cx="87122" cy="84999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5" name="矩形 14">
            <a:extLst>
              <a:ext uri="{FF2B5EF4-FFF2-40B4-BE49-F238E27FC236}">
                <a16:creationId xmlns:a16="http://schemas.microsoft.com/office/drawing/2014/main" id="{EC113761-9EDB-4B9D-B3DC-7D93A97D695A}"/>
              </a:ext>
            </a:extLst>
          </p:cNvPr>
          <p:cNvSpPr/>
          <p:nvPr/>
        </p:nvSpPr>
        <p:spPr>
          <a:xfrm>
            <a:off x="1173507" y="1116989"/>
            <a:ext cx="87122" cy="84999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"/>
                            </p:stCondLst>
                            <p:childTnLst>
                              <p:par>
                                <p:cTn id="2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50"/>
                            </p:stCondLst>
                            <p:childTnLst>
                              <p:par>
                                <p:cTn id="3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900"/>
                            </p:stCondLst>
                            <p:childTnLst>
                              <p:par>
                                <p:cTn id="4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50"/>
                            </p:stCondLst>
                            <p:childTnLst>
                              <p:par>
                                <p:cTn id="4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0" grpId="0" animBg="1"/>
      <p:bldP spid="11" grpId="0" animBg="1"/>
      <p:bldP spid="32" grpId="0"/>
      <p:bldP spid="33" grpId="0" animBg="1"/>
      <p:bldP spid="34" grpId="0" animBg="1"/>
      <p:bldP spid="35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644</Words>
  <Application>Microsoft Office PowerPoint</Application>
  <PresentationFormat>全屏显示(4:3)</PresentationFormat>
  <Paragraphs>44</Paragraphs>
  <Slides>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Century Gothic</vt:lpstr>
      <vt:lpstr>思源黑体 CN Normal</vt:lpstr>
      <vt:lpstr>思源黑体 CN Bold</vt:lpstr>
      <vt:lpstr>微软雅黑</vt:lpstr>
      <vt:lpstr>Arial</vt:lpstr>
      <vt:lpstr>思源黑体 CN Medium</vt:lpstr>
      <vt:lpstr>方正兰亭纤黑简体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mayo</dc:creator>
  <cp:lastModifiedBy>李 杰材</cp:lastModifiedBy>
  <cp:revision>253</cp:revision>
  <dcterms:created xsi:type="dcterms:W3CDTF">2015-04-26T00:57:00Z</dcterms:created>
  <dcterms:modified xsi:type="dcterms:W3CDTF">2019-03-24T23:34:55Z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